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0" r:id="rId2"/>
    <p:sldId id="263" r:id="rId3"/>
    <p:sldId id="276" r:id="rId4"/>
    <p:sldId id="271" r:id="rId5"/>
    <p:sldId id="308" r:id="rId6"/>
    <p:sldId id="275" r:id="rId7"/>
    <p:sldId id="304" r:id="rId8"/>
    <p:sldId id="309" r:id="rId9"/>
    <p:sldId id="302" r:id="rId10"/>
    <p:sldId id="303" r:id="rId11"/>
    <p:sldId id="310" r:id="rId12"/>
    <p:sldId id="306" r:id="rId13"/>
    <p:sldId id="305" r:id="rId14"/>
    <p:sldId id="26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085" autoAdjust="0"/>
  </p:normalViewPr>
  <p:slideViewPr>
    <p:cSldViewPr snapToGrid="0">
      <p:cViewPr>
        <p:scale>
          <a:sx n="75" d="100"/>
          <a:sy n="75" d="100"/>
        </p:scale>
        <p:origin x="708" y="48"/>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大家好，我是张斌艳，我今天汇报的论文是</a:t>
            </a:r>
            <a:r>
              <a:rPr lang="en-US" altLang="zh-CN"/>
              <a:t>EMNLP2020</a:t>
            </a:r>
            <a:r>
              <a:rPr lang="zh-CN" altLang="en-US"/>
              <a:t>年的一篇弱监督文本分类。</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表三在两个</a:t>
            </a:r>
            <a:r>
              <a:rPr lang="en-US" altLang="zh-CN"/>
              <a:t>baseline</a:t>
            </a:r>
            <a:r>
              <a:rPr lang="zh-CN" altLang="en-US"/>
              <a:t>上应用了两种数据集，一种是只利用投票预测标签而不去噪，一种是经过我们模型处理后的标签。</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23467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128501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366347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183295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a:effectLst/>
                <a:highlight>
                  <a:srgbClr val="FFFF00"/>
                </a:highlight>
                <a:ea typeface="宋体" panose="02010600030101010101" pitchFamily="2" charset="-122"/>
                <a:cs typeface="Times New Roman" panose="02020603050405020304" pitchFamily="18" charset="0"/>
              </a:rPr>
              <a:t>（</a:t>
            </a:r>
            <a:r>
              <a:rPr lang="en-US" altLang="zh-CN" sz="1800">
                <a:effectLst/>
                <a:highlight>
                  <a:srgbClr val="FFFF00"/>
                </a:highlight>
                <a:ea typeface="宋体" panose="02010600030101010101" pitchFamily="2" charset="-122"/>
                <a:cs typeface="Times New Roman" panose="02020603050405020304" pitchFamily="18" charset="0"/>
              </a:rPr>
              <a:t>1</a:t>
            </a:r>
            <a:r>
              <a:rPr lang="zh-CN" altLang="zh-CN" sz="1800">
                <a:effectLst/>
                <a:highlight>
                  <a:srgbClr val="FFFF00"/>
                </a:highlight>
                <a:ea typeface="宋体" panose="02010600030101010101" pitchFamily="2" charset="-122"/>
                <a:cs typeface="Times New Roman" panose="02020603050405020304" pitchFamily="18" charset="0"/>
              </a:rPr>
              <a:t>）标签降噪器，用于估计源可靠性，以减少匹配样本上的标签噪声；（</a:t>
            </a:r>
            <a:r>
              <a:rPr lang="en-US" altLang="zh-CN" sz="1800">
                <a:effectLst/>
                <a:highlight>
                  <a:srgbClr val="FFFF00"/>
                </a:highlight>
                <a:ea typeface="宋体" panose="02010600030101010101" pitchFamily="2" charset="-122"/>
                <a:cs typeface="Times New Roman" panose="02020603050405020304" pitchFamily="18" charset="0"/>
              </a:rPr>
              <a:t>2</a:t>
            </a:r>
            <a:r>
              <a:rPr lang="zh-CN" altLang="zh-CN" sz="1800">
                <a:effectLst/>
                <a:highlight>
                  <a:srgbClr val="FFFF00"/>
                </a:highlight>
                <a:ea typeface="宋体" panose="02010600030101010101" pitchFamily="2" charset="-122"/>
                <a:cs typeface="Times New Roman" panose="02020603050405020304" pitchFamily="18" charset="0"/>
              </a:rPr>
              <a:t>）神经分类器，用于学习分布式表示并预测所有样本。</a:t>
            </a:r>
            <a:r>
              <a:rPr lang="zh-CN" altLang="zh-CN" sz="1800">
                <a:effectLst/>
                <a:ea typeface="宋体" panose="02010600030101010101" pitchFamily="2" charset="-122"/>
                <a:cs typeface="Times New Roman" panose="02020603050405020304" pitchFamily="18" charset="0"/>
              </a:rPr>
              <a:t>这两个组件被集成到一个共同培训框架中，以彼此受益。</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接下来我们将从这五个方面来介绍这篇文章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a:solidFill>
                  <a:schemeClr val="tx1"/>
                </a:solidFill>
                <a:effectLst/>
                <a:latin typeface="黑体" panose="02010609060101010101" pitchFamily="49" charset="-122"/>
                <a:ea typeface="黑体" panose="02010609060101010101" pitchFamily="49" charset="-122"/>
              </a:rPr>
              <a:t>由于有标签数据规模较小且标注起来非常昂贵，因此如何在有限的标注信息下进行文本分类是非常重要的一项任务。目前</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使用弱监督进行文本分类的主要挑战有两个：</a:t>
            </a:r>
            <a:r>
              <a:rPr lang="en-US"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1</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）创建的标签非常嘈杂且不精确</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 标签噪声问题的出现是因为规则通常过于简单，以至于无法捕获文本的丰富上下文和复杂语义。 </a:t>
            </a:r>
            <a:r>
              <a:rPr lang="en-US"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2</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）每个来源仅覆盖一小部分数据，而标签不完整</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 种子规则的覆盖范围有限，因为它们是针对最常见的关键字定义的，但是现实生活中的文本语料库通常具有长尾分布</a:t>
            </a:r>
            <a:r>
              <a:rPr lang="zh-CN" altLang="en-US" sz="1800" kern="100">
                <a:effectLst/>
                <a:latin typeface="等线" panose="02010600030101010101" pitchFamily="2" charset="-122"/>
                <a:ea typeface="宋体" panose="02010600030101010101" pitchFamily="2" charset="-122"/>
                <a:cs typeface="Times New Roman" panose="02020603050405020304" pitchFamily="18" charset="0"/>
              </a:rPr>
              <a:t>（数据不均衡）</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，因此仅包含长尾关键字的实例无法进行注释。</a:t>
            </a:r>
            <a:endParaRPr lang="zh-CN" altLang="zh-CN" sz="1800" kern="100">
              <a:effectLst/>
              <a:latin typeface="等线" panose="02010600030101010101" pitchFamily="2" charset="-122"/>
              <a:ea typeface="等线" panose="02010600030101010101" pitchFamily="2" charset="-122"/>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以往使用弱监督来进行文本分类通常有以下三种方式，第一种是</a:t>
            </a:r>
            <a:r>
              <a:rPr lang="zh-CN" altLang="zh-CN" sz="1800">
                <a:effectLst/>
                <a:highlight>
                  <a:srgbClr val="FFFF00"/>
                </a:highlight>
                <a:ea typeface="宋体" panose="02010600030101010101" pitchFamily="2" charset="-122"/>
                <a:cs typeface="Times New Roman" panose="02020603050405020304" pitchFamily="18" charset="0"/>
              </a:rPr>
              <a:t>数据编程方法</a:t>
            </a:r>
            <a:r>
              <a:rPr lang="zh-CN" altLang="zh-CN" sz="1800">
                <a:effectLst/>
                <a:ea typeface="宋体" panose="02010600030101010101" pitchFamily="2" charset="-122"/>
                <a:cs typeface="Times New Roman" panose="02020603050405020304" pitchFamily="18" charset="0"/>
              </a:rPr>
              <a:t>，该方法使用标注功能自动标注数据，然后使用这些标注训练判别模型。但是，以这种方式注释的数据仅覆盖直接与规则匹配的实例，从而导致对不匹配数据的模型性能受到限制。</a:t>
            </a:r>
            <a:r>
              <a:rPr lang="zh-CN" altLang="en-US" sz="1800">
                <a:effectLst/>
                <a:ea typeface="宋体" panose="02010600030101010101" pitchFamily="2" charset="-122"/>
                <a:cs typeface="Times New Roman" panose="02020603050405020304" pitchFamily="18" charset="0"/>
              </a:rPr>
              <a:t>第二种是</a:t>
            </a:r>
            <a:r>
              <a:rPr lang="zh-CN" altLang="zh-CN" sz="1800">
                <a:effectLst/>
                <a:highlight>
                  <a:srgbClr val="FFFF00"/>
                </a:highlight>
                <a:ea typeface="宋体" panose="02010600030101010101" pitchFamily="2" charset="-122"/>
                <a:cs typeface="Times New Roman" panose="02020603050405020304" pitchFamily="18" charset="0"/>
              </a:rPr>
              <a:t>深度自我训练方法</a:t>
            </a:r>
            <a:r>
              <a:rPr lang="zh-CN" altLang="zh-CN" sz="1800">
                <a:effectLst/>
                <a:ea typeface="宋体" panose="02010600030101010101" pitchFamily="2" charset="-122"/>
                <a:cs typeface="Times New Roman" panose="02020603050405020304" pitchFamily="18" charset="0"/>
              </a:rPr>
              <a:t>，该方法使用弱监督来学习初始模型并通过其自己的自信预测来更新模型。但是，自训练过程可能会</a:t>
            </a:r>
            <a:r>
              <a:rPr lang="zh-CN" altLang="zh-CN" sz="1800">
                <a:effectLst/>
                <a:highlight>
                  <a:srgbClr val="FFFF00"/>
                </a:highlight>
                <a:ea typeface="宋体" panose="02010600030101010101" pitchFamily="2" charset="-122"/>
                <a:cs typeface="Times New Roman" panose="02020603050405020304" pitchFamily="18" charset="0"/>
              </a:rPr>
              <a:t>过度贴合标签噪声</a:t>
            </a:r>
            <a:r>
              <a:rPr lang="zh-CN" altLang="zh-CN" sz="1800">
                <a:effectLst/>
                <a:ea typeface="宋体" panose="02010600030101010101" pitchFamily="2" charset="-122"/>
                <a:cs typeface="Times New Roman" panose="02020603050405020304" pitchFamily="18" charset="0"/>
              </a:rPr>
              <a:t>，并且</a:t>
            </a:r>
            <a:r>
              <a:rPr lang="zh-CN" altLang="zh-CN" sz="1800">
                <a:effectLst/>
                <a:highlight>
                  <a:srgbClr val="FFFF00"/>
                </a:highlight>
                <a:ea typeface="宋体" panose="02010600030101010101" pitchFamily="2" charset="-122"/>
                <a:cs typeface="Times New Roman" panose="02020603050405020304" pitchFamily="18" charset="0"/>
              </a:rPr>
              <a:t>容易传播错误</a:t>
            </a:r>
            <a:r>
              <a:rPr lang="zh-CN" altLang="en-US" sz="1800">
                <a:effectLst/>
                <a:highlight>
                  <a:srgbClr val="FFFF00"/>
                </a:highlight>
                <a:ea typeface="宋体" panose="02010600030101010101" pitchFamily="2" charset="-122"/>
                <a:cs typeface="Times New Roman" panose="02020603050405020304" pitchFamily="18" charset="0"/>
              </a:rPr>
              <a:t>。第三种是</a:t>
            </a:r>
            <a:r>
              <a:rPr lang="zh-CN" altLang="zh-CN" sz="1800">
                <a:effectLst/>
                <a:highlight>
                  <a:srgbClr val="FFFF00"/>
                </a:highlight>
                <a:ea typeface="宋体" panose="02010600030101010101" pitchFamily="2" charset="-122"/>
                <a:cs typeface="Times New Roman" panose="02020603050405020304" pitchFamily="18" charset="0"/>
              </a:rPr>
              <a:t>以无监督的方式增强多个弱监督信号</a:t>
            </a:r>
            <a:r>
              <a:rPr lang="zh-CN" altLang="zh-CN" sz="1800">
                <a:effectLst/>
                <a:ea typeface="宋体" panose="02010600030101010101" pitchFamily="2" charset="-122"/>
                <a:cs typeface="Times New Roman" panose="02020603050405020304" pitchFamily="18" charset="0"/>
              </a:rPr>
              <a:t>来解决查询性能预测（</a:t>
            </a:r>
            <a:r>
              <a:rPr lang="en-US" altLang="zh-CN" sz="1800">
                <a:effectLst/>
                <a:ea typeface="宋体" panose="02010600030101010101" pitchFamily="2" charset="-122"/>
                <a:cs typeface="Times New Roman" panose="02020603050405020304" pitchFamily="18" charset="0"/>
              </a:rPr>
              <a:t>QPP</a:t>
            </a:r>
            <a:r>
              <a:rPr lang="zh-CN" altLang="zh-CN" sz="1800">
                <a:effectLst/>
                <a:ea typeface="宋体" panose="02010600030101010101" pitchFamily="2" charset="-122"/>
                <a:cs typeface="Times New Roman" panose="02020603050405020304" pitchFamily="18" charset="0"/>
              </a:rPr>
              <a:t>）。但是，他们通过特定的用户定义标准来选择信息最丰富的标签，这可能</a:t>
            </a:r>
            <a:r>
              <a:rPr lang="zh-CN" altLang="zh-CN" sz="1800">
                <a:effectLst/>
                <a:highlight>
                  <a:srgbClr val="FFFF00"/>
                </a:highlight>
                <a:ea typeface="宋体" panose="02010600030101010101" pitchFamily="2" charset="-122"/>
                <a:cs typeface="Times New Roman" panose="02020603050405020304" pitchFamily="18" charset="0"/>
              </a:rPr>
              <a:t>不会推广到所有领域</a:t>
            </a:r>
            <a:r>
              <a:rPr lang="zh-CN" altLang="en-US" sz="1800">
                <a:effectLst/>
                <a:highlight>
                  <a:srgbClr val="FFFF00"/>
                </a:highlight>
                <a:ea typeface="宋体" panose="02010600030101010101" pitchFamily="2" charset="-122"/>
                <a:cs typeface="Times New Roman" panose="02020603050405020304" pitchFamily="18" charset="0"/>
              </a:rPr>
              <a:t>。</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a:effectLst/>
                <a:ea typeface="宋体" panose="02010600030101010101" pitchFamily="2" charset="-122"/>
                <a:cs typeface="Times New Roman" panose="02020603050405020304" pitchFamily="18" charset="0"/>
              </a:rPr>
              <a:t>本文</a:t>
            </a:r>
            <a:r>
              <a:rPr lang="zh-CN" altLang="zh-CN" sz="1800">
                <a:effectLst/>
                <a:ea typeface="宋体" panose="02010600030101010101" pitchFamily="2" charset="-122"/>
                <a:cs typeface="Times New Roman" panose="02020603050405020304" pitchFamily="18" charset="0"/>
              </a:rPr>
              <a:t>研究使用多个弱监督源来解决弱监督文本分类中的挑战的问题。 </a:t>
            </a:r>
            <a:r>
              <a:rPr lang="zh-CN" altLang="zh-CN" sz="1800">
                <a:effectLst/>
                <a:highlight>
                  <a:srgbClr val="FFFF00"/>
                </a:highlight>
                <a:ea typeface="宋体" panose="02010600030101010101" pitchFamily="2" charset="-122"/>
                <a:cs typeface="Times New Roman" panose="02020603050405020304" pitchFamily="18" charset="0"/>
              </a:rPr>
              <a:t>尽管每个来源都很薄弱，但多个来源可以互相提供补充信息。</a:t>
            </a:r>
            <a:r>
              <a:rPr lang="zh-CN" altLang="zh-CN" sz="1800">
                <a:effectLst/>
                <a:ea typeface="宋体" panose="02010600030101010101" pitchFamily="2" charset="-122"/>
                <a:cs typeface="Times New Roman" panose="02020603050405020304" pitchFamily="18" charset="0"/>
              </a:rPr>
              <a:t> </a:t>
            </a:r>
            <a:r>
              <a:rPr lang="zh-CN" altLang="en-US" sz="1800">
                <a:effectLst/>
                <a:ea typeface="宋体" panose="02010600030101010101" pitchFamily="2" charset="-122"/>
                <a:cs typeface="Times New Roman" panose="02020603050405020304" pitchFamily="18" charset="0"/>
              </a:rPr>
              <a:t>上图的例子分别从味道、服务、价格三个方面对文本进行弱标注。</a:t>
            </a: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398982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首先大致介绍些这个模型，该模型有两部分，一部分是</a:t>
            </a:r>
            <a:r>
              <a:rPr lang="zh-CN" altLang="zh-CN" sz="1800">
                <a:effectLst/>
                <a:highlight>
                  <a:srgbClr val="FFFF00"/>
                </a:highlight>
                <a:ea typeface="宋体" panose="02010600030101010101" pitchFamily="2" charset="-122"/>
                <a:cs typeface="Times New Roman" panose="02020603050405020304" pitchFamily="18" charset="0"/>
              </a:rPr>
              <a:t>具有条件软注意力机制的标签降噪器</a:t>
            </a:r>
            <a:r>
              <a:rPr lang="zh-CN" altLang="zh-CN" sz="1800">
                <a:effectLst/>
                <a:ea typeface="宋体" panose="02010600030101010101" pitchFamily="2" charset="-122"/>
                <a:cs typeface="Times New Roman" panose="02020603050405020304" pitchFamily="18" charset="0"/>
              </a:rPr>
              <a:t>。 它以</a:t>
            </a:r>
            <a:r>
              <a:rPr lang="zh-CN" altLang="zh-CN" sz="1800">
                <a:effectLst/>
                <a:highlight>
                  <a:srgbClr val="FFFF00"/>
                </a:highlight>
                <a:ea typeface="宋体" panose="02010600030101010101" pitchFamily="2" charset="-122"/>
                <a:cs typeface="Times New Roman" panose="02020603050405020304" pitchFamily="18" charset="0"/>
              </a:rPr>
              <a:t>输入文本特征和弱标签</a:t>
            </a:r>
            <a:r>
              <a:rPr lang="zh-CN" altLang="zh-CN" sz="1800">
                <a:effectLst/>
                <a:ea typeface="宋体" panose="02010600030101010101" pitchFamily="2" charset="-122"/>
                <a:cs typeface="Times New Roman" panose="02020603050405020304" pitchFamily="18" charset="0"/>
              </a:rPr>
              <a:t>为条件，首先学习标签来源的可靠性评分</a:t>
            </a:r>
            <a:r>
              <a:rPr lang="zh-CN" altLang="en-US" sz="1800">
                <a:effectLst/>
                <a:ea typeface="宋体" panose="02010600030101010101" pitchFamily="2" charset="-122"/>
                <a:cs typeface="Times New Roman" panose="02020603050405020304" pitchFamily="18" charset="0"/>
              </a:rPr>
              <a:t>；</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另一个是</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神经分类器</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，它</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学习所有样本的分布式特征表示</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 为了利用</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不匹配的样本</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，它会受到去噪标签及其对不匹配数据的信心预测的监督。 这两个组件被集成到</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端到端</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的共同训练框架中，通过</a:t>
            </a:r>
            <a:r>
              <a:rPr lang="zh-CN" altLang="zh-CN" sz="1800" kern="10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交叉监督损失</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（包括规则去噪器损失，神经分类器损失和自训练损失）相互</a:t>
            </a:r>
            <a:r>
              <a:rPr lang="zh-CN" altLang="en-US" sz="1800" kern="100">
                <a:effectLst/>
                <a:latin typeface="等线" panose="02010600030101010101" pitchFamily="2" charset="-122"/>
                <a:ea typeface="宋体" panose="02010600030101010101" pitchFamily="2" charset="-122"/>
                <a:cs typeface="Times New Roman" panose="02020603050405020304" pitchFamily="18" charset="0"/>
              </a:rPr>
              <a:t>促进</a:t>
            </a:r>
            <a:r>
              <a:rPr lang="zh-CN" altLang="zh-CN" sz="1800" kern="100">
                <a:effectLst/>
                <a:latin typeface="等线" panose="02010600030101010101" pitchFamily="2" charset="-122"/>
                <a:ea typeface="宋体" panose="02010600030101010101" pitchFamily="2" charset="-122"/>
                <a:cs typeface="Times New Roman" panose="02020603050405020304" pitchFamily="18" charset="0"/>
              </a:rPr>
              <a:t>。</a:t>
            </a:r>
            <a:endParaRPr lang="zh-CN" altLang="zh-CN" sz="1800" kern="10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接下来我们看下细节，</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175732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本文所用数据集是这五类，有二分类也有四分类。</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143451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这是本文的</a:t>
            </a:r>
            <a:r>
              <a:rPr lang="en-US" altLang="zh-CN"/>
              <a:t>overall</a:t>
            </a:r>
            <a:r>
              <a:rPr lang="zh-CN" altLang="en-US"/>
              <a:t>实验，可以看出本文模型在五个数据集上均有大幅提升。</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4619732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2020/11/30</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hyperlink" Target="https://github.com/weakrules/" TargetMode="External"/><Relationship Id="rId4" Type="http://schemas.microsoft.com/office/2007/relationships/hdphoto" Target="../media/hdphoto1.wdp"/><Relationship Id="rId9" Type="http://schemas.openxmlformats.org/officeDocument/2006/relationships/hyperlink" Target="https://github.com/GT-SALT/Mix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88625"/>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22426"/>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14787" y="2113830"/>
            <a:ext cx="7758389" cy="954107"/>
          </a:xfrm>
          <a:prstGeom prst="rect">
            <a:avLst/>
          </a:prstGeom>
        </p:spPr>
        <p:txBody>
          <a:bodyPr wrap="square">
            <a:spAutoFit/>
          </a:bodyPr>
          <a:lstStyle/>
          <a:p>
            <a:pPr algn="ctr"/>
            <a:r>
              <a:rPr lang="en-US" altLang="zh-CN" sz="2800" b="1">
                <a:solidFill>
                  <a:schemeClr val="accent1">
                    <a:lumMod val="50000"/>
                  </a:schemeClr>
                </a:solidFill>
                <a:latin typeface="楷体" panose="02010609060101010101" pitchFamily="49" charset="-122"/>
                <a:ea typeface="楷体" panose="02010609060101010101" pitchFamily="49" charset="-122"/>
              </a:rPr>
              <a:t>EMNLP2020_Denoising Multi-Source Weak Supervision for Neural Text Classification</a:t>
            </a:r>
            <a:endParaRPr lang="zh-CN" altLang="en-US" sz="28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4872038" y="4601136"/>
            <a:ext cx="7073435" cy="365125"/>
          </a:xfrm>
        </p:spPr>
        <p:txBody>
          <a:bodyPr/>
          <a:lstStyle/>
          <a:p>
            <a:pPr algn="l"/>
            <a:r>
              <a:rPr lang="en-US" altLang="zh-CN" sz="1800" u="sng" kern="0">
                <a:solidFill>
                  <a:srgbClr val="0563C1"/>
                </a:solidFill>
                <a:effectLst/>
                <a:latin typeface="NimbusMonL-Regu"/>
                <a:cs typeface="NimbusMonL-Regu"/>
                <a:hlinkClick r:id="rId9"/>
              </a:rPr>
              <a:t>Code &amp; </a:t>
            </a:r>
            <a:r>
              <a:rPr lang="en-US" altLang="zh-CN" sz="1800" u="sng" kern="0">
                <a:solidFill>
                  <a:srgbClr val="0563C1"/>
                </a:solidFill>
                <a:latin typeface="NimbusMonL-Regu"/>
                <a:hlinkClick r:id="rId9">
                  <a:extLst>
                    <a:ext uri="{A12FA001-AC4F-418D-AE19-62706E023703}">
                      <ahyp:hlinkClr xmlns:ahyp="http://schemas.microsoft.com/office/drawing/2018/hyperlinkcolor" val="tx"/>
                    </a:ext>
                  </a:extLst>
                </a:hlinkClick>
              </a:rPr>
              <a:t>data:</a:t>
            </a:r>
            <a:r>
              <a:rPr lang="en-US" altLang="zh-CN" sz="1800" u="sng" kern="0">
                <a:solidFill>
                  <a:srgbClr val="0563C1"/>
                </a:solidFill>
                <a:latin typeface="NimbusMonL-Regu"/>
              </a:rPr>
              <a:t> </a:t>
            </a:r>
            <a:r>
              <a:rPr lang="en-US" altLang="zh-CN" sz="1800" u="sng" kern="0">
                <a:solidFill>
                  <a:srgbClr val="0563C1"/>
                </a:solidFill>
                <a:latin typeface="NimbusMonL-Regu"/>
                <a:hlinkClick r:id="rId10"/>
              </a:rPr>
              <a:t>https://github.com/weakrules/</a:t>
            </a:r>
            <a:r>
              <a:rPr lang="en-US" altLang="zh-CN" sz="1800" u="sng" kern="0">
                <a:solidFill>
                  <a:srgbClr val="0563C1"/>
                </a:solidFill>
                <a:latin typeface="NimbusMonL-Regu"/>
              </a:rPr>
              <a:t> Denoise-multi-weak-sources</a:t>
            </a:r>
            <a:r>
              <a:rPr lang="en-US" altLang="zh-CN" sz="1800" u="sng" kern="0">
                <a:solidFill>
                  <a:srgbClr val="0563C1"/>
                </a:solidFill>
                <a:effectLst/>
                <a:latin typeface="NimbusMonL-Regu"/>
                <a:cs typeface="NimbusMonL-Regu"/>
              </a:rPr>
              <a:t>.</a:t>
            </a:r>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604204"/>
            <a:ext cx="4673600" cy="369332"/>
          </a:xfrm>
          <a:prstGeom prst="rect">
            <a:avLst/>
          </a:prstGeom>
        </p:spPr>
        <p:txBody>
          <a:bodyPr wrap="square">
            <a:spAutoFit/>
          </a:bodyPr>
          <a:lstStyle/>
          <a:p>
            <a:r>
              <a:rPr lang="en-US" altLang="zh-CN" b="1" dirty="0">
                <a:solidFill>
                  <a:schemeClr val="bg1"/>
                </a:solidFill>
                <a:latin typeface="Times New Roman" panose="02020603050405020304" pitchFamily="18" charset="0"/>
                <a:cs typeface="Times New Roman" panose="02020603050405020304" pitchFamily="18" charset="0"/>
              </a:rPr>
              <a:t>Advanced Technique of Artificial  Intelligence</a:t>
            </a:r>
          </a:p>
        </p:txBody>
      </p:sp>
      <p:sp>
        <p:nvSpPr>
          <p:cNvPr id="5" name="文本框 4"/>
          <p:cNvSpPr txBox="1"/>
          <p:nvPr/>
        </p:nvSpPr>
        <p:spPr>
          <a:xfrm>
            <a:off x="4706620" y="6133465"/>
            <a:ext cx="2733441"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2020.11.30  •  ChongQing</a:t>
            </a:r>
            <a:r>
              <a:rPr lang="en-US" altLang="zh-CN"/>
              <a:t> </a:t>
            </a:r>
            <a:endParaRPr lang="en-US" altLang="zh-CN" dirty="0"/>
          </a:p>
        </p:txBody>
      </p:sp>
      <p:sp>
        <p:nvSpPr>
          <p:cNvPr id="12" name="矩形 11"/>
          <p:cNvSpPr/>
          <p:nvPr/>
        </p:nvSpPr>
        <p:spPr>
          <a:xfrm>
            <a:off x="4394809" y="4966261"/>
            <a:ext cx="6835701" cy="707886"/>
          </a:xfrm>
          <a:prstGeom prst="rect">
            <a:avLst/>
          </a:prstGeom>
        </p:spPr>
        <p:txBody>
          <a:bodyPr wrap="square">
            <a:spAutoFit/>
          </a:bodyPr>
          <a:lstStyle/>
          <a:p>
            <a:pPr algn="ctr"/>
            <a:r>
              <a:rPr lang="en-US" altLang="zh-CN" sz="20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000" b="1" dirty="0">
                <a:solidFill>
                  <a:schemeClr val="bg1">
                    <a:lumMod val="65000"/>
                  </a:schemeClr>
                </a:solidFill>
                <a:latin typeface="黑体" panose="02010609060101010101" pitchFamily="49" charset="-122"/>
                <a:ea typeface="黑体" panose="02010609060101010101" pitchFamily="49" charset="-122"/>
              </a:rPr>
              <a:t>zby@2018.cqut.edu.cn</a:t>
            </a:r>
            <a:endParaRPr lang="zh-CN" altLang="en-US" sz="2000" b="1" dirty="0">
              <a:solidFill>
                <a:schemeClr val="bg1">
                  <a:lumMod val="65000"/>
                </a:schemeClr>
              </a:solidFill>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id="{C9974CF0-4BBA-49F2-9758-D41C7DA23345}"/>
              </a:ext>
            </a:extLst>
          </p:cNvPr>
          <p:cNvPicPr>
            <a:picLocks noChangeAspect="1"/>
          </p:cNvPicPr>
          <p:nvPr/>
        </p:nvPicPr>
        <p:blipFill>
          <a:blip r:embed="rId11"/>
          <a:stretch>
            <a:fillRect/>
          </a:stretch>
        </p:blipFill>
        <p:spPr>
          <a:xfrm>
            <a:off x="4014787" y="3419337"/>
            <a:ext cx="7930686" cy="745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A0BB005A-68A5-4C66-8FBB-E6A3F322AFE0}"/>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455DF1B0-2889-41DF-9886-3C8410E63470}"/>
              </a:ext>
            </a:extLst>
          </p:cNvPr>
          <p:cNvPicPr>
            <a:picLocks noChangeAspect="1"/>
          </p:cNvPicPr>
          <p:nvPr/>
        </p:nvPicPr>
        <p:blipFill>
          <a:blip r:embed="rId3"/>
          <a:stretch>
            <a:fillRect/>
          </a:stretch>
        </p:blipFill>
        <p:spPr>
          <a:xfrm>
            <a:off x="262346" y="1969829"/>
            <a:ext cx="6203840" cy="3187959"/>
          </a:xfrm>
          <a:prstGeom prst="rect">
            <a:avLst/>
          </a:prstGeom>
        </p:spPr>
      </p:pic>
      <p:pic>
        <p:nvPicPr>
          <p:cNvPr id="7" name="图片 6">
            <a:extLst>
              <a:ext uri="{FF2B5EF4-FFF2-40B4-BE49-F238E27FC236}">
                <a16:creationId xmlns:a16="http://schemas.microsoft.com/office/drawing/2014/main" id="{0150A4BF-9B35-4EC0-AD8F-484DC3F899B8}"/>
              </a:ext>
            </a:extLst>
          </p:cNvPr>
          <p:cNvPicPr>
            <a:picLocks noChangeAspect="1"/>
          </p:cNvPicPr>
          <p:nvPr/>
        </p:nvPicPr>
        <p:blipFill>
          <a:blip r:embed="rId4"/>
          <a:stretch>
            <a:fillRect/>
          </a:stretch>
        </p:blipFill>
        <p:spPr>
          <a:xfrm>
            <a:off x="6886572" y="1969829"/>
            <a:ext cx="5055005" cy="3365062"/>
          </a:xfrm>
          <a:prstGeom prst="rect">
            <a:avLst/>
          </a:prstGeom>
        </p:spPr>
      </p:pic>
    </p:spTree>
    <p:extLst>
      <p:ext uri="{BB962C8B-B14F-4D97-AF65-F5344CB8AC3E}">
        <p14:creationId xmlns:p14="http://schemas.microsoft.com/office/powerpoint/2010/main" val="364443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54E34D70-862F-4846-81B2-B8912704530A}"/>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3" name="图片 2">
            <a:extLst>
              <a:ext uri="{FF2B5EF4-FFF2-40B4-BE49-F238E27FC236}">
                <a16:creationId xmlns:a16="http://schemas.microsoft.com/office/drawing/2014/main" id="{B807FF1B-DABA-47D0-A128-75FFFE5517A5}"/>
              </a:ext>
            </a:extLst>
          </p:cNvPr>
          <p:cNvPicPr>
            <a:picLocks noChangeAspect="1"/>
          </p:cNvPicPr>
          <p:nvPr/>
        </p:nvPicPr>
        <p:blipFill>
          <a:blip r:embed="rId3"/>
          <a:stretch>
            <a:fillRect/>
          </a:stretch>
        </p:blipFill>
        <p:spPr>
          <a:xfrm>
            <a:off x="2829333" y="1535790"/>
            <a:ext cx="6533333" cy="5114286"/>
          </a:xfrm>
          <a:prstGeom prst="rect">
            <a:avLst/>
          </a:prstGeom>
        </p:spPr>
      </p:pic>
    </p:spTree>
    <p:extLst>
      <p:ext uri="{BB962C8B-B14F-4D97-AF65-F5344CB8AC3E}">
        <p14:creationId xmlns:p14="http://schemas.microsoft.com/office/powerpoint/2010/main" val="317226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0348FB6A-C15E-4804-A27C-7A228BF39F5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68FDBCFD-D90D-4DFB-8315-C5547843ECE8}"/>
              </a:ext>
            </a:extLst>
          </p:cNvPr>
          <p:cNvPicPr>
            <a:picLocks noChangeAspect="1"/>
          </p:cNvPicPr>
          <p:nvPr/>
        </p:nvPicPr>
        <p:blipFill>
          <a:blip r:embed="rId3"/>
          <a:stretch>
            <a:fillRect/>
          </a:stretch>
        </p:blipFill>
        <p:spPr>
          <a:xfrm>
            <a:off x="2843941" y="2234375"/>
            <a:ext cx="6342921" cy="3166287"/>
          </a:xfrm>
          <a:prstGeom prst="rect">
            <a:avLst/>
          </a:prstGeom>
        </p:spPr>
      </p:pic>
    </p:spTree>
    <p:extLst>
      <p:ext uri="{BB962C8B-B14F-4D97-AF65-F5344CB8AC3E}">
        <p14:creationId xmlns:p14="http://schemas.microsoft.com/office/powerpoint/2010/main" val="141395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F918C803-1DA3-4C7C-884B-6EF071E25B3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8" name="图片 7">
            <a:extLst>
              <a:ext uri="{FF2B5EF4-FFF2-40B4-BE49-F238E27FC236}">
                <a16:creationId xmlns:a16="http://schemas.microsoft.com/office/drawing/2014/main" id="{A75C5A95-040E-48D8-94CE-F192B32FC6DE}"/>
              </a:ext>
            </a:extLst>
          </p:cNvPr>
          <p:cNvPicPr>
            <a:picLocks noChangeAspect="1"/>
          </p:cNvPicPr>
          <p:nvPr/>
        </p:nvPicPr>
        <p:blipFill>
          <a:blip r:embed="rId3"/>
          <a:stretch>
            <a:fillRect/>
          </a:stretch>
        </p:blipFill>
        <p:spPr>
          <a:xfrm>
            <a:off x="2824571" y="1507215"/>
            <a:ext cx="6109621" cy="5193623"/>
          </a:xfrm>
          <a:prstGeom prst="rect">
            <a:avLst/>
          </a:prstGeom>
        </p:spPr>
      </p:pic>
    </p:spTree>
    <p:extLst>
      <p:ext uri="{BB962C8B-B14F-4D97-AF65-F5344CB8AC3E}">
        <p14:creationId xmlns:p14="http://schemas.microsoft.com/office/powerpoint/2010/main" val="348956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F69DF25-1887-41F9-AC64-47AA4D0AD6D5}"/>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标题 1"/>
          <p:cNvSpPr>
            <a:spLocks noGrp="1"/>
          </p:cNvSpPr>
          <p:nvPr>
            <p:ph type="title"/>
          </p:nvPr>
        </p:nvSpPr>
        <p:spPr>
          <a:xfrm>
            <a:off x="838200" y="666329"/>
            <a:ext cx="10515600" cy="987552"/>
          </a:xfrm>
        </p:spPr>
        <p:txBody>
          <a:bodyPr/>
          <a:lstStyle/>
          <a:p>
            <a:r>
              <a:rPr lang="en-US" altLang="zh-CN" sz="4400" dirty="0"/>
              <a:t>Conclusion</a:t>
            </a:r>
            <a:br>
              <a:rPr lang="en-US" altLang="zh-CN" sz="3200" dirty="0"/>
            </a:br>
            <a:endParaRPr lang="zh-CN" altLang="en-US" dirty="0"/>
          </a:p>
        </p:txBody>
      </p:sp>
      <p:sp>
        <p:nvSpPr>
          <p:cNvPr id="4" name="文本框 3">
            <a:extLst>
              <a:ext uri="{FF2B5EF4-FFF2-40B4-BE49-F238E27FC236}">
                <a16:creationId xmlns:a16="http://schemas.microsoft.com/office/drawing/2014/main" id="{CD056230-7A79-4AAD-9145-85DD0DF1DB82}"/>
              </a:ext>
            </a:extLst>
          </p:cNvPr>
          <p:cNvSpPr txBox="1"/>
          <p:nvPr/>
        </p:nvSpPr>
        <p:spPr>
          <a:xfrm>
            <a:off x="1221086" y="1889732"/>
            <a:ext cx="9371468" cy="2795958"/>
          </a:xfrm>
          <a:prstGeom prst="rect">
            <a:avLst/>
          </a:prstGeom>
          <a:noFill/>
        </p:spPr>
        <p:txBody>
          <a:bodyPr wrap="square">
            <a:spAutoFit/>
          </a:bodyPr>
          <a:lstStyle/>
          <a:p>
            <a:pPr marL="457200" indent="-457200" algn="l">
              <a:lnSpc>
                <a:spcPct val="150000"/>
              </a:lnSpc>
              <a:buAutoNum type="arabicParenR"/>
            </a:pPr>
            <a:r>
              <a:rPr lang="en-US" altLang="zh-CN" sz="2400">
                <a:latin typeface="Times New Roman" panose="02020603050405020304" pitchFamily="18" charset="0"/>
                <a:cs typeface="Times New Roman" panose="02020603050405020304" pitchFamily="18" charset="0"/>
              </a:rPr>
              <a:t>A label denoiser that estimates source reliability to reduce label noise on the matched samples;</a:t>
            </a:r>
          </a:p>
          <a:p>
            <a:pPr algn="l">
              <a:lnSpc>
                <a:spcPct val="150000"/>
              </a:lnSpc>
            </a:pPr>
            <a:endParaRPr lang="en-US" altLang="zh-CN" sz="2400">
              <a:latin typeface="Times New Roman" panose="02020603050405020304" pitchFamily="18" charset="0"/>
              <a:cs typeface="Times New Roman" panose="02020603050405020304" pitchFamily="18" charset="0"/>
            </a:endParaRPr>
          </a:p>
          <a:p>
            <a:pPr marL="457200" indent="-457200" algn="l">
              <a:lnSpc>
                <a:spcPct val="150000"/>
              </a:lnSpc>
              <a:buAutoNum type="arabicParenR" startAt="2"/>
            </a:pPr>
            <a:r>
              <a:rPr lang="en-US" altLang="zh-CN" sz="2400">
                <a:latin typeface="Times New Roman" panose="02020603050405020304" pitchFamily="18" charset="0"/>
                <a:cs typeface="Times New Roman" panose="02020603050405020304" pitchFamily="18" charset="0"/>
              </a:rPr>
              <a:t>A neural classifier that learns distributed representations and predicts over all the samples.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999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227455" y="1165860"/>
            <a:ext cx="8836025" cy="4860290"/>
          </a:xfrm>
        </p:spPr>
        <p:txBody>
          <a:bodyPr>
            <a:normAutofit/>
          </a:bodyPr>
          <a:lstStyle/>
          <a:p>
            <a:pPr marL="0" indent="0" algn="ctr">
              <a:buNone/>
            </a:pPr>
            <a:endParaRPr lang="en-US" altLang="zh-CN" sz="2800" dirty="0"/>
          </a:p>
          <a:p>
            <a:pPr>
              <a:lnSpc>
                <a:spcPct val="150000"/>
              </a:lnSpc>
            </a:pPr>
            <a:r>
              <a:rPr lang="en-US" altLang="zh-CN" sz="3200" dirty="0">
                <a:solidFill>
                  <a:srgbClr val="002060"/>
                </a:solidFill>
                <a:effectLst/>
              </a:rPr>
              <a:t>Background</a:t>
            </a:r>
          </a:p>
          <a:p>
            <a:pPr>
              <a:lnSpc>
                <a:spcPct val="150000"/>
              </a:lnSpc>
            </a:pPr>
            <a:r>
              <a:rPr lang="en-US" altLang="zh-CN" sz="3200">
                <a:solidFill>
                  <a:srgbClr val="002060"/>
                </a:solidFill>
                <a:effectLst/>
              </a:rPr>
              <a:t>Related Work </a:t>
            </a:r>
            <a:endParaRPr lang="en-US" altLang="zh-CN" sz="3200" dirty="0">
              <a:solidFill>
                <a:srgbClr val="002060"/>
              </a:solidFill>
              <a:effectLst/>
            </a:endParaRPr>
          </a:p>
          <a:p>
            <a:pPr>
              <a:lnSpc>
                <a:spcPct val="150000"/>
              </a:lnSpc>
            </a:pPr>
            <a:r>
              <a:rPr lang="en-US" altLang="zh-CN" sz="3200">
                <a:solidFill>
                  <a:srgbClr val="002060"/>
                </a:solidFill>
                <a:effectLst/>
              </a:rPr>
              <a:t>Approach</a:t>
            </a:r>
            <a:endParaRPr lang="en-US" altLang="zh-CN" sz="3200" dirty="0">
              <a:solidFill>
                <a:srgbClr val="002060"/>
              </a:solidFill>
              <a:effectLst/>
            </a:endParaRPr>
          </a:p>
          <a:p>
            <a:pPr>
              <a:lnSpc>
                <a:spcPct val="150000"/>
              </a:lnSpc>
            </a:pPr>
            <a:r>
              <a:rPr lang="en-US" altLang="zh-CN" sz="3200" dirty="0">
                <a:solidFill>
                  <a:srgbClr val="002060"/>
                </a:solidFill>
                <a:effectLst/>
              </a:rPr>
              <a:t>Experiments</a:t>
            </a:r>
          </a:p>
          <a:p>
            <a:pPr>
              <a:lnSpc>
                <a:spcPct val="150000"/>
              </a:lnSpc>
            </a:pPr>
            <a:r>
              <a:rPr lang="en-US" altLang="zh-CN" sz="3200" dirty="0">
                <a:solidFill>
                  <a:srgbClr val="002060"/>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Background</a:t>
            </a:r>
          </a:p>
        </p:txBody>
      </p:sp>
      <p:sp>
        <p:nvSpPr>
          <p:cNvPr id="18" name="矩形 17"/>
          <p:cNvSpPr/>
          <p:nvPr/>
        </p:nvSpPr>
        <p:spPr>
          <a:xfrm>
            <a:off x="0" y="147679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376"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5638800" y="3321050"/>
                        <a:ext cx="914400" cy="215900"/>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E16F9282-306C-4FF5-B873-24F61A76F298}"/>
              </a:ext>
            </a:extLst>
          </p:cNvPr>
          <p:cNvSpPr txBox="1"/>
          <p:nvPr/>
        </p:nvSpPr>
        <p:spPr>
          <a:xfrm>
            <a:off x="1962693" y="2061522"/>
            <a:ext cx="8581482" cy="2628925"/>
          </a:xfrm>
          <a:prstGeom prst="rect">
            <a:avLst/>
          </a:prstGeom>
          <a:noFill/>
        </p:spPr>
        <p:txBody>
          <a:bodyPr wrap="square" rtlCol="0">
            <a:spAutoFit/>
          </a:bodyPr>
          <a:lstStyle/>
          <a:p>
            <a:pPr marL="457200" indent="-457200">
              <a:lnSpc>
                <a:spcPct val="150000"/>
              </a:lnSpc>
              <a:buAutoNum type="arabicParenR"/>
            </a:pPr>
            <a:r>
              <a:rPr lang="en-US" altLang="zh-CN" sz="2400">
                <a:latin typeface="Times New Roman" panose="02020603050405020304" pitchFamily="18" charset="0"/>
                <a:cs typeface="Times New Roman" panose="02020603050405020304" pitchFamily="18" charset="0"/>
              </a:rPr>
              <a:t>Labeled data is </a:t>
            </a:r>
            <a:r>
              <a:rPr lang="en-US" altLang="zh-CN" sz="2400" b="1">
                <a:solidFill>
                  <a:srgbClr val="FF0000"/>
                </a:solidFill>
                <a:latin typeface="Times New Roman" panose="02020603050405020304" pitchFamily="18" charset="0"/>
                <a:cs typeface="Times New Roman" panose="02020603050405020304" pitchFamily="18" charset="0"/>
              </a:rPr>
              <a:t>small</a:t>
            </a:r>
            <a:r>
              <a:rPr lang="en-US" altLang="zh-CN" sz="2400">
                <a:latin typeface="Times New Roman" panose="02020603050405020304" pitchFamily="18" charset="0"/>
                <a:cs typeface="Times New Roman" panose="02020603050405020304" pitchFamily="18" charset="0"/>
              </a:rPr>
              <a:t> and </a:t>
            </a:r>
            <a:r>
              <a:rPr lang="en-US" altLang="zh-CN" sz="2400" b="1">
                <a:solidFill>
                  <a:srgbClr val="FF0000"/>
                </a:solidFill>
                <a:latin typeface="Times New Roman" panose="02020603050405020304" pitchFamily="18" charset="0"/>
                <a:cs typeface="Times New Roman" panose="02020603050405020304" pitchFamily="18" charset="0"/>
              </a:rPr>
              <a:t>expensive</a:t>
            </a:r>
            <a:r>
              <a:rPr lang="en-US" altLang="zh-CN" sz="2400">
                <a:latin typeface="Times New Roman" panose="02020603050405020304" pitchFamily="18" charset="0"/>
                <a:cs typeface="Times New Roman" panose="02020603050405020304" pitchFamily="18" charset="0"/>
              </a:rPr>
              <a:t>;</a:t>
            </a:r>
          </a:p>
          <a:p>
            <a:pPr>
              <a:lnSpc>
                <a:spcPct val="150000"/>
              </a:lnSpc>
            </a:pPr>
            <a:endParaRPr lang="en-US" altLang="zh-CN" sz="2200" dirty="0">
              <a:latin typeface="Times New Roman" panose="02020603050405020304" pitchFamily="18" charset="0"/>
              <a:cs typeface="Times New Roman" panose="02020603050405020304" pitchFamily="18" charset="0"/>
            </a:endParaRPr>
          </a:p>
          <a:p>
            <a:pPr algn="l">
              <a:lnSpc>
                <a:spcPct val="150000"/>
              </a:lnSpc>
            </a:pPr>
            <a:r>
              <a:rPr lang="en-US" altLang="zh-CN" sz="2200">
                <a:latin typeface="Times New Roman" panose="02020603050405020304" pitchFamily="18" charset="0"/>
                <a:cs typeface="Times New Roman" panose="02020603050405020304" pitchFamily="18" charset="0"/>
              </a:rPr>
              <a:t>2</a:t>
            </a:r>
            <a:r>
              <a:rPr lang="zh-CN" altLang="en-US" sz="22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Weak supervision for text classification:</a:t>
            </a:r>
          </a:p>
          <a:p>
            <a:pPr algn="l">
              <a:lnSpc>
                <a:spcPct val="150000"/>
              </a:lnSpc>
            </a:pPr>
            <a:r>
              <a:rPr lang="zh-CN" altLang="en-US" sz="22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① </a:t>
            </a:r>
            <a:r>
              <a:rPr lang="en-US" altLang="zh-CN" sz="2000">
                <a:latin typeface="NimbusRomNo9L-Regu"/>
                <a:cs typeface="Times New Roman" panose="02020603050405020304" pitchFamily="18" charset="0"/>
              </a:rPr>
              <a:t>T</a:t>
            </a:r>
            <a:r>
              <a:rPr lang="en-US" altLang="zh-CN" sz="2000" b="0" i="0" u="none" strike="noStrike" baseline="0">
                <a:latin typeface="NimbusRomNo9L-Regu"/>
              </a:rPr>
              <a:t>he created labels are highly </a:t>
            </a:r>
            <a:r>
              <a:rPr lang="en-US" altLang="zh-CN" sz="2000" b="1" i="0" u="none" strike="noStrike" baseline="0">
                <a:solidFill>
                  <a:srgbClr val="FF0000"/>
                </a:solidFill>
                <a:latin typeface="NimbusRomNo9L-Regu"/>
              </a:rPr>
              <a:t>noisy</a:t>
            </a:r>
            <a:r>
              <a:rPr lang="en-US" altLang="zh-CN" sz="2000" b="0" i="0" u="none" strike="noStrike" baseline="0">
                <a:latin typeface="NimbusRomNo9L-Regu"/>
              </a:rPr>
              <a:t> and </a:t>
            </a:r>
            <a:r>
              <a:rPr lang="en-US" altLang="zh-CN" sz="2000" b="1" i="0" u="none" strike="noStrike" baseline="0">
                <a:solidFill>
                  <a:srgbClr val="FF0000"/>
                </a:solidFill>
                <a:latin typeface="NimbusRomNo9L-Regu"/>
              </a:rPr>
              <a:t>imprecise</a:t>
            </a:r>
            <a:r>
              <a:rPr lang="en-US" altLang="zh-CN" sz="2000" i="0" u="none" strike="noStrike" baseline="0">
                <a:latin typeface="NimbusRomNo9L-Regu"/>
              </a:rPr>
              <a:t>;</a:t>
            </a:r>
          </a:p>
          <a:p>
            <a:pPr algn="l">
              <a:lnSpc>
                <a:spcPct val="150000"/>
              </a:lnSpc>
            </a:pPr>
            <a:r>
              <a:rPr lang="en-US" altLang="zh-CN" sz="2000">
                <a:latin typeface="NimbusRomNo9L-Regu"/>
                <a:cs typeface="Times New Roman" panose="02020603050405020304" pitchFamily="18" charset="0"/>
              </a:rPr>
              <a:t>       </a:t>
            </a:r>
            <a:r>
              <a:rPr lang="zh-CN" altLang="en-US" sz="2000">
                <a:latin typeface="NimbusRomNo9L-Regu"/>
                <a:cs typeface="Times New Roman" panose="02020603050405020304" pitchFamily="18" charset="0"/>
              </a:rPr>
              <a:t>② </a:t>
            </a:r>
            <a:r>
              <a:rPr lang="en-US" altLang="zh-CN" sz="2000">
                <a:latin typeface="NimbusRomNo9L-Regu"/>
                <a:cs typeface="Times New Roman" panose="02020603050405020304" pitchFamily="18" charset="0"/>
              </a:rPr>
              <a:t>E</a:t>
            </a:r>
            <a:r>
              <a:rPr lang="en-US" altLang="zh-CN" sz="2000" b="0" i="0" u="none" strike="noStrike" baseline="0">
                <a:latin typeface="NimbusRomNo9L-Regu"/>
              </a:rPr>
              <a:t>ach source only covers a </a:t>
            </a:r>
            <a:r>
              <a:rPr lang="en-US" altLang="zh-CN" sz="2000" b="1" i="0" u="none" strike="noStrike" baseline="0">
                <a:solidFill>
                  <a:srgbClr val="FF0000"/>
                </a:solidFill>
                <a:latin typeface="NimbusRomNo9L-Regu"/>
              </a:rPr>
              <a:t>small portion </a:t>
            </a:r>
            <a:r>
              <a:rPr lang="en-US" altLang="zh-CN" sz="2000" b="0" i="0" u="none" strike="noStrike" baseline="0">
                <a:latin typeface="NimbusRomNo9L-Regu"/>
              </a:rPr>
              <a:t>of the data</a:t>
            </a:r>
            <a:r>
              <a:rPr lang="en-US" altLang="zh-CN" sz="2000">
                <a:latin typeface="NimbusRomNo9L-Regu"/>
              </a:rPr>
              <a:t>.</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606461"/>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5DB01138-7566-4964-B7C0-945D47B2DC19}"/>
              </a:ext>
            </a:extLst>
          </p:cNvPr>
          <p:cNvSpPr txBox="1"/>
          <p:nvPr/>
        </p:nvSpPr>
        <p:spPr>
          <a:xfrm>
            <a:off x="1376909" y="2118674"/>
            <a:ext cx="8989192" cy="2795958"/>
          </a:xfrm>
          <a:prstGeom prst="rect">
            <a:avLst/>
          </a:prstGeom>
          <a:noFill/>
        </p:spPr>
        <p:txBody>
          <a:bodyPr wrap="none" rtlCol="0">
            <a:spAutoFit/>
          </a:bodyPr>
          <a:lstStyle/>
          <a:p>
            <a:pPr>
              <a:lnSpc>
                <a:spcPct val="150000"/>
              </a:lnSpc>
            </a:pPr>
            <a:r>
              <a:rPr lang="en-US" altLang="zh-CN" sz="2400">
                <a:latin typeface="Times New Roman" panose="02020603050405020304" pitchFamily="18" charset="0"/>
                <a:cs typeface="Times New Roman" panose="02020603050405020304" pitchFamily="18" charset="0"/>
              </a:rPr>
              <a:t>1)  Data programming method;</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2)  Deep self-training method;</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3)  Boosting multiple weak supervision signals in an unsupervised way.</a:t>
            </a:r>
            <a:endParaRPr lang="en-US" altLang="zh-CN" sz="2400" dirty="0">
              <a:latin typeface="Times New Roman" panose="02020603050405020304" pitchFamily="18" charset="0"/>
              <a:cs typeface="Times New Roman" panose="02020603050405020304" pitchFamily="18" charset="0"/>
            </a:endParaRPr>
          </a:p>
        </p:txBody>
      </p:sp>
      <p:sp>
        <p:nvSpPr>
          <p:cNvPr id="5" name="标题 1">
            <a:extLst>
              <a:ext uri="{FF2B5EF4-FFF2-40B4-BE49-F238E27FC236}">
                <a16:creationId xmlns:a16="http://schemas.microsoft.com/office/drawing/2014/main" id="{FDDFDFBB-CFD0-4992-8F4D-C69EEF50E388}"/>
              </a:ext>
            </a:extLst>
          </p:cNvPr>
          <p:cNvSpPr txBox="1">
            <a:spLocks/>
          </p:cNvSpPr>
          <p:nvPr/>
        </p:nvSpPr>
        <p:spPr>
          <a:xfrm>
            <a:off x="970629" y="1049059"/>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Related Work </a:t>
            </a:r>
          </a:p>
          <a:p>
            <a:endParaRPr lang="en-US" altLang="zh-CN"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2192" r:id="rId4" imgW="914400" imgH="215900" progId="Equation.KSEE3">
                  <p:embed/>
                </p:oleObj>
              </mc:Choice>
              <mc:Fallback>
                <p:oleObj r:id="rId4" imgW="914400" imgH="215900" progId="Equation.KSEE3">
                  <p:embed/>
                  <p:pic>
                    <p:nvPicPr>
                      <p:cNvPr id="4" name="对象 3">
                        <a:hlinkClick r:id="" action="ppaction://ole?verb=0"/>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sp>
        <p:nvSpPr>
          <p:cNvPr id="6" name="标题 1">
            <a:extLst>
              <a:ext uri="{FF2B5EF4-FFF2-40B4-BE49-F238E27FC236}">
                <a16:creationId xmlns:a16="http://schemas.microsoft.com/office/drawing/2014/main" id="{A19BC7C7-EA4F-4FF3-8805-8A6819B1C21E}"/>
              </a:ext>
            </a:extLst>
          </p:cNvPr>
          <p:cNvSpPr txBox="1">
            <a:spLocks/>
          </p:cNvSpPr>
          <p:nvPr/>
        </p:nvSpPr>
        <p:spPr>
          <a:xfrm>
            <a:off x="990600" y="750911"/>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dirty="0"/>
              <a:t>Motivation</a:t>
            </a:r>
          </a:p>
        </p:txBody>
      </p:sp>
      <p:pic>
        <p:nvPicPr>
          <p:cNvPr id="2" name="图片 1">
            <a:extLst>
              <a:ext uri="{FF2B5EF4-FFF2-40B4-BE49-F238E27FC236}">
                <a16:creationId xmlns:a16="http://schemas.microsoft.com/office/drawing/2014/main" id="{AB78C5AA-2B84-43E4-A5D0-4359FCCBF807}"/>
              </a:ext>
            </a:extLst>
          </p:cNvPr>
          <p:cNvPicPr>
            <a:picLocks noChangeAspect="1"/>
          </p:cNvPicPr>
          <p:nvPr/>
        </p:nvPicPr>
        <p:blipFill>
          <a:blip r:embed="rId6"/>
          <a:stretch>
            <a:fillRect/>
          </a:stretch>
        </p:blipFill>
        <p:spPr>
          <a:xfrm>
            <a:off x="3148421" y="1535790"/>
            <a:ext cx="6552381" cy="4952381"/>
          </a:xfrm>
          <a:prstGeom prst="rect">
            <a:avLst/>
          </a:prstGeom>
        </p:spPr>
      </p:pic>
    </p:spTree>
    <p:extLst>
      <p:ext uri="{BB962C8B-B14F-4D97-AF65-F5344CB8AC3E}">
        <p14:creationId xmlns:p14="http://schemas.microsoft.com/office/powerpoint/2010/main" val="182544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sp>
        <p:nvSpPr>
          <p:cNvPr id="13" name="矩形 12">
            <a:extLst>
              <a:ext uri="{FF2B5EF4-FFF2-40B4-BE49-F238E27FC236}">
                <a16:creationId xmlns:a16="http://schemas.microsoft.com/office/drawing/2014/main" id="{566F1820-F9F3-4033-8EA1-13AB732833BF}"/>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D72693C9-C3F6-43AD-9281-E13F6351B3CF}"/>
              </a:ext>
            </a:extLst>
          </p:cNvPr>
          <p:cNvPicPr>
            <a:picLocks noChangeAspect="1"/>
          </p:cNvPicPr>
          <p:nvPr/>
        </p:nvPicPr>
        <p:blipFill>
          <a:blip r:embed="rId3"/>
          <a:stretch>
            <a:fillRect/>
          </a:stretch>
        </p:blipFill>
        <p:spPr>
          <a:xfrm>
            <a:off x="2943637" y="1752250"/>
            <a:ext cx="6590476" cy="4057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sp>
        <p:nvSpPr>
          <p:cNvPr id="8" name="矩形 7">
            <a:extLst>
              <a:ext uri="{FF2B5EF4-FFF2-40B4-BE49-F238E27FC236}">
                <a16:creationId xmlns:a16="http://schemas.microsoft.com/office/drawing/2014/main" id="{44EBDF06-C5E5-4D24-AE44-C0962B16CD1D}"/>
              </a:ext>
            </a:extLst>
          </p:cNvPr>
          <p:cNvSpPr/>
          <p:nvPr/>
        </p:nvSpPr>
        <p:spPr>
          <a:xfrm>
            <a:off x="0" y="1549858"/>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F535DA81-7395-47EF-AE5F-40CFFE0A9CCA}"/>
              </a:ext>
            </a:extLst>
          </p:cNvPr>
          <p:cNvPicPr>
            <a:picLocks noChangeAspect="1"/>
          </p:cNvPicPr>
          <p:nvPr/>
        </p:nvPicPr>
        <p:blipFill>
          <a:blip r:embed="rId3"/>
          <a:stretch>
            <a:fillRect/>
          </a:stretch>
        </p:blipFill>
        <p:spPr>
          <a:xfrm>
            <a:off x="201294" y="1535790"/>
            <a:ext cx="8851685" cy="4680407"/>
          </a:xfrm>
          <a:prstGeom prst="rect">
            <a:avLst/>
          </a:prstGeom>
        </p:spPr>
      </p:pic>
      <p:pic>
        <p:nvPicPr>
          <p:cNvPr id="3" name="图片 2">
            <a:extLst>
              <a:ext uri="{FF2B5EF4-FFF2-40B4-BE49-F238E27FC236}">
                <a16:creationId xmlns:a16="http://schemas.microsoft.com/office/drawing/2014/main" id="{DC962260-3E36-4B3D-8C87-50DD62489CA5}"/>
              </a:ext>
            </a:extLst>
          </p:cNvPr>
          <p:cNvPicPr>
            <a:picLocks noChangeAspect="1"/>
          </p:cNvPicPr>
          <p:nvPr/>
        </p:nvPicPr>
        <p:blipFill>
          <a:blip r:embed="rId4"/>
          <a:stretch>
            <a:fillRect/>
          </a:stretch>
        </p:blipFill>
        <p:spPr>
          <a:xfrm>
            <a:off x="9199583" y="1662401"/>
            <a:ext cx="2845815" cy="776131"/>
          </a:xfrm>
          <a:prstGeom prst="rect">
            <a:avLst/>
          </a:prstGeom>
        </p:spPr>
      </p:pic>
      <p:pic>
        <p:nvPicPr>
          <p:cNvPr id="5" name="图片 4">
            <a:extLst>
              <a:ext uri="{FF2B5EF4-FFF2-40B4-BE49-F238E27FC236}">
                <a16:creationId xmlns:a16="http://schemas.microsoft.com/office/drawing/2014/main" id="{9FFA2FAB-4057-45CA-A662-1DAB22A99DCC}"/>
              </a:ext>
            </a:extLst>
          </p:cNvPr>
          <p:cNvPicPr>
            <a:picLocks noChangeAspect="1"/>
          </p:cNvPicPr>
          <p:nvPr/>
        </p:nvPicPr>
        <p:blipFill>
          <a:blip r:embed="rId5"/>
          <a:stretch>
            <a:fillRect/>
          </a:stretch>
        </p:blipFill>
        <p:spPr>
          <a:xfrm>
            <a:off x="9185515" y="3846260"/>
            <a:ext cx="2923431" cy="776132"/>
          </a:xfrm>
          <a:prstGeom prst="rect">
            <a:avLst/>
          </a:prstGeom>
        </p:spPr>
      </p:pic>
      <p:pic>
        <p:nvPicPr>
          <p:cNvPr id="6" name="图片 5">
            <a:extLst>
              <a:ext uri="{FF2B5EF4-FFF2-40B4-BE49-F238E27FC236}">
                <a16:creationId xmlns:a16="http://schemas.microsoft.com/office/drawing/2014/main" id="{622DBC8C-F6BD-4068-94C4-E96B2565B903}"/>
              </a:ext>
            </a:extLst>
          </p:cNvPr>
          <p:cNvPicPr>
            <a:picLocks noChangeAspect="1"/>
          </p:cNvPicPr>
          <p:nvPr/>
        </p:nvPicPr>
        <p:blipFill>
          <a:blip r:embed="rId6"/>
          <a:stretch>
            <a:fillRect/>
          </a:stretch>
        </p:blipFill>
        <p:spPr>
          <a:xfrm>
            <a:off x="9141723" y="4699170"/>
            <a:ext cx="3010597" cy="1180627"/>
          </a:xfrm>
          <a:prstGeom prst="rect">
            <a:avLst/>
          </a:prstGeom>
        </p:spPr>
      </p:pic>
      <p:pic>
        <p:nvPicPr>
          <p:cNvPr id="7" name="图片 6">
            <a:extLst>
              <a:ext uri="{FF2B5EF4-FFF2-40B4-BE49-F238E27FC236}">
                <a16:creationId xmlns:a16="http://schemas.microsoft.com/office/drawing/2014/main" id="{A181B82E-156A-4563-81C8-A3F87D792E33}"/>
              </a:ext>
            </a:extLst>
          </p:cNvPr>
          <p:cNvPicPr>
            <a:picLocks noChangeAspect="1"/>
          </p:cNvPicPr>
          <p:nvPr/>
        </p:nvPicPr>
        <p:blipFill>
          <a:blip r:embed="rId7"/>
          <a:stretch>
            <a:fillRect/>
          </a:stretch>
        </p:blipFill>
        <p:spPr>
          <a:xfrm>
            <a:off x="9197995" y="5955569"/>
            <a:ext cx="2985914" cy="345192"/>
          </a:xfrm>
          <a:prstGeom prst="rect">
            <a:avLst/>
          </a:prstGeom>
        </p:spPr>
      </p:pic>
      <p:pic>
        <p:nvPicPr>
          <p:cNvPr id="9" name="图片 8">
            <a:extLst>
              <a:ext uri="{FF2B5EF4-FFF2-40B4-BE49-F238E27FC236}">
                <a16:creationId xmlns:a16="http://schemas.microsoft.com/office/drawing/2014/main" id="{9B519A0C-30F3-4025-891F-74CD6AAB0E24}"/>
              </a:ext>
            </a:extLst>
          </p:cNvPr>
          <p:cNvPicPr>
            <a:picLocks noChangeAspect="1"/>
          </p:cNvPicPr>
          <p:nvPr/>
        </p:nvPicPr>
        <p:blipFill>
          <a:blip r:embed="rId8"/>
          <a:stretch>
            <a:fillRect/>
          </a:stretch>
        </p:blipFill>
        <p:spPr>
          <a:xfrm>
            <a:off x="9223204" y="1221242"/>
            <a:ext cx="1327566" cy="378049"/>
          </a:xfrm>
          <a:prstGeom prst="rect">
            <a:avLst/>
          </a:prstGeom>
        </p:spPr>
      </p:pic>
      <p:pic>
        <p:nvPicPr>
          <p:cNvPr id="10" name="图片 9">
            <a:extLst>
              <a:ext uri="{FF2B5EF4-FFF2-40B4-BE49-F238E27FC236}">
                <a16:creationId xmlns:a16="http://schemas.microsoft.com/office/drawing/2014/main" id="{9A75668D-D9DF-4FA3-93A3-67B1ED49AF36}"/>
              </a:ext>
            </a:extLst>
          </p:cNvPr>
          <p:cNvPicPr>
            <a:picLocks noChangeAspect="1"/>
          </p:cNvPicPr>
          <p:nvPr/>
        </p:nvPicPr>
        <p:blipFill>
          <a:blip r:embed="rId9"/>
          <a:stretch>
            <a:fillRect/>
          </a:stretch>
        </p:blipFill>
        <p:spPr>
          <a:xfrm>
            <a:off x="9197995" y="2513928"/>
            <a:ext cx="2561905" cy="361905"/>
          </a:xfrm>
          <a:prstGeom prst="rect">
            <a:avLst/>
          </a:prstGeom>
        </p:spPr>
      </p:pic>
      <p:pic>
        <p:nvPicPr>
          <p:cNvPr id="11" name="图片 10">
            <a:extLst>
              <a:ext uri="{FF2B5EF4-FFF2-40B4-BE49-F238E27FC236}">
                <a16:creationId xmlns:a16="http://schemas.microsoft.com/office/drawing/2014/main" id="{D38233EA-471A-44C8-A6A8-15A1B72CB46F}"/>
              </a:ext>
            </a:extLst>
          </p:cNvPr>
          <p:cNvPicPr>
            <a:picLocks noChangeAspect="1"/>
          </p:cNvPicPr>
          <p:nvPr/>
        </p:nvPicPr>
        <p:blipFill>
          <a:blip r:embed="rId10"/>
          <a:stretch>
            <a:fillRect/>
          </a:stretch>
        </p:blipFill>
        <p:spPr>
          <a:xfrm>
            <a:off x="9185515" y="2915482"/>
            <a:ext cx="2561905" cy="352381"/>
          </a:xfrm>
          <a:prstGeom prst="rect">
            <a:avLst/>
          </a:prstGeom>
        </p:spPr>
      </p:pic>
      <p:pic>
        <p:nvPicPr>
          <p:cNvPr id="12" name="图片 11">
            <a:extLst>
              <a:ext uri="{FF2B5EF4-FFF2-40B4-BE49-F238E27FC236}">
                <a16:creationId xmlns:a16="http://schemas.microsoft.com/office/drawing/2014/main" id="{DFC37E30-4A68-416A-B309-34A5F8B9BB13}"/>
              </a:ext>
            </a:extLst>
          </p:cNvPr>
          <p:cNvPicPr>
            <a:picLocks noChangeAspect="1"/>
          </p:cNvPicPr>
          <p:nvPr/>
        </p:nvPicPr>
        <p:blipFill>
          <a:blip r:embed="rId11"/>
          <a:stretch>
            <a:fillRect/>
          </a:stretch>
        </p:blipFill>
        <p:spPr>
          <a:xfrm>
            <a:off x="9223204" y="3430606"/>
            <a:ext cx="1304762" cy="333333"/>
          </a:xfrm>
          <a:prstGeom prst="rect">
            <a:avLst/>
          </a:prstGeom>
        </p:spPr>
      </p:pic>
    </p:spTree>
    <p:extLst>
      <p:ext uri="{BB962C8B-B14F-4D97-AF65-F5344CB8AC3E}">
        <p14:creationId xmlns:p14="http://schemas.microsoft.com/office/powerpoint/2010/main" val="162975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A8DCBDCC-4A21-4F02-B721-85EC6A044976}"/>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8" name="图片 7">
            <a:extLst>
              <a:ext uri="{FF2B5EF4-FFF2-40B4-BE49-F238E27FC236}">
                <a16:creationId xmlns:a16="http://schemas.microsoft.com/office/drawing/2014/main" id="{CD126B89-A472-46A7-A0D9-CA6AF333122E}"/>
              </a:ext>
            </a:extLst>
          </p:cNvPr>
          <p:cNvPicPr>
            <a:picLocks noChangeAspect="1"/>
          </p:cNvPicPr>
          <p:nvPr/>
        </p:nvPicPr>
        <p:blipFill>
          <a:blip r:embed="rId3"/>
          <a:stretch>
            <a:fillRect/>
          </a:stretch>
        </p:blipFill>
        <p:spPr>
          <a:xfrm>
            <a:off x="2796000" y="1847488"/>
            <a:ext cx="6600000" cy="3866667"/>
          </a:xfrm>
          <a:prstGeom prst="rect">
            <a:avLst/>
          </a:prstGeom>
        </p:spPr>
      </p:pic>
    </p:spTree>
    <p:extLst>
      <p:ext uri="{BB962C8B-B14F-4D97-AF65-F5344CB8AC3E}">
        <p14:creationId xmlns:p14="http://schemas.microsoft.com/office/powerpoint/2010/main" val="404457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D665FC53-6B67-4194-BDAB-0F9EAD9372F7}"/>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4934494A-BEB2-49A1-A50A-4ADDFB5AD124}"/>
              </a:ext>
            </a:extLst>
          </p:cNvPr>
          <p:cNvPicPr>
            <a:picLocks noChangeAspect="1"/>
          </p:cNvPicPr>
          <p:nvPr/>
        </p:nvPicPr>
        <p:blipFill>
          <a:blip r:embed="rId3"/>
          <a:stretch>
            <a:fillRect/>
          </a:stretch>
        </p:blipFill>
        <p:spPr>
          <a:xfrm>
            <a:off x="2204358" y="1539461"/>
            <a:ext cx="7488966" cy="4768709"/>
          </a:xfrm>
          <a:prstGeom prst="rect">
            <a:avLst/>
          </a:prstGeom>
        </p:spPr>
      </p:pic>
      <p:sp>
        <p:nvSpPr>
          <p:cNvPr id="7" name="矩形 6">
            <a:extLst>
              <a:ext uri="{FF2B5EF4-FFF2-40B4-BE49-F238E27FC236}">
                <a16:creationId xmlns:a16="http://schemas.microsoft.com/office/drawing/2014/main" id="{D544CC4A-854D-47FA-B08C-68BB8FAA87EB}"/>
              </a:ext>
            </a:extLst>
          </p:cNvPr>
          <p:cNvSpPr/>
          <p:nvPr/>
        </p:nvSpPr>
        <p:spPr>
          <a:xfrm>
            <a:off x="2792185" y="4588328"/>
            <a:ext cx="6384471" cy="3918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96987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832</Words>
  <Application>Microsoft Office PowerPoint</Application>
  <PresentationFormat>宽屏</PresentationFormat>
  <Paragraphs>65</Paragraphs>
  <Slides>14</Slides>
  <Notes>14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8" baseType="lpstr">
      <vt:lpstr>Bahnschrift Condensed</vt:lpstr>
      <vt:lpstr>NimbusMonL-Regu</vt:lpstr>
      <vt:lpstr>NimbusRomNo9L-Regu</vt:lpstr>
      <vt:lpstr>等线</vt:lpstr>
      <vt:lpstr>黑体</vt:lpstr>
      <vt:lpstr>华康俪金黑W8(P)</vt:lpstr>
      <vt:lpstr>楷体</vt:lpstr>
      <vt:lpstr>宋体</vt:lpstr>
      <vt:lpstr>Arial</vt:lpstr>
      <vt:lpstr>Gill Sans Ultra Bold</vt:lpstr>
      <vt:lpstr>Times New Roman</vt:lpstr>
      <vt:lpstr>Wingdings</vt:lpstr>
      <vt:lpstr>Office 主题​​</vt:lpstr>
      <vt:lpstr>Equation.KSEE3</vt:lpstr>
      <vt:lpstr>PowerPoint 演示文稿</vt:lpstr>
      <vt:lpstr>Outline</vt:lpstr>
      <vt:lpstr>Background</vt:lpstr>
      <vt:lpstr>PowerPoint 演示文稿</vt:lpstr>
      <vt:lpstr>PowerPoint 演示文稿</vt:lpstr>
      <vt:lpstr>Approach</vt:lpstr>
      <vt:lpstr>Approach</vt:lpstr>
      <vt:lpstr>Experiments</vt:lpstr>
      <vt:lpstr>Experiments</vt:lpstr>
      <vt:lpstr>Experiments</vt:lpstr>
      <vt:lpstr>Experiments</vt:lpstr>
      <vt:lpstr>Experiments</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1202</cp:revision>
  <dcterms:created xsi:type="dcterms:W3CDTF">2017-04-22T07:59:00Z</dcterms:created>
  <dcterms:modified xsi:type="dcterms:W3CDTF">2020-11-30T13:39:13Z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